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66700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i="0" sz="6600" u="none" cap="none" strike="noStrik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1066800"/>
            <a:ext cx="64008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i="0" sz="4000" u="none" cap="none" strike="noStrike">
                <a:solidFill>
                  <a:srgbClr val="FFFF9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6pPr>
            <a:lvl7pPr lvl="6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7pPr>
            <a:lvl8pPr lvl="7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8pPr>
            <a:lvl9pPr lvl="8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2"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3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457200" y="3124200"/>
            <a:ext cx="8229600" cy="21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jpg"/><Relationship Id="rId4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jpg"/><Relationship Id="rId4" Type="http://schemas.openxmlformats.org/officeDocument/2006/relationships/image" Target="../media/image5.jpg"/><Relationship Id="rId5" Type="http://schemas.openxmlformats.org/officeDocument/2006/relationships/image" Target="../media/image12.jpg"/><Relationship Id="rId6" Type="http://schemas.openxmlformats.org/officeDocument/2006/relationships/image" Target="../media/image1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jpg"/><Relationship Id="rId4" Type="http://schemas.openxmlformats.org/officeDocument/2006/relationships/image" Target="../media/image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jpg"/><Relationship Id="rId4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/>
          <p:nvPr>
            <p:ph type="ctrTitle"/>
          </p:nvPr>
        </p:nvSpPr>
        <p:spPr>
          <a:xfrm>
            <a:off x="685800" y="266700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6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AJARAN SESAT</a:t>
            </a:r>
            <a:endParaRPr b="0" i="0" sz="1800" u="none" cap="none" strike="noStrike">
              <a:solidFill>
                <a:schemeClr val="lt1"/>
              </a:solidFill>
            </a:endParaRPr>
          </a:p>
        </p:txBody>
      </p:sp>
      <p:sp>
        <p:nvSpPr>
          <p:cNvPr id="30" name="Google Shape;30;p4"/>
          <p:cNvSpPr txBox="1"/>
          <p:nvPr>
            <p:ph idx="1" type="subTitle"/>
          </p:nvPr>
        </p:nvSpPr>
        <p:spPr>
          <a:xfrm>
            <a:off x="1524000" y="1066800"/>
            <a:ext cx="64008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99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99"/>
                </a:solidFill>
                <a:latin typeface="Arial"/>
                <a:ea typeface="Arial"/>
                <a:cs typeface="Arial"/>
                <a:sym typeface="Arial"/>
              </a:rPr>
              <a:t>AQIDAH</a:t>
            </a:r>
            <a:endParaRPr b="0" i="0" sz="1800" u="none" cap="none" strike="noStrike">
              <a:solidFill>
                <a:srgbClr val="FFFF99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457200" y="457200"/>
            <a:ext cx="8229600" cy="76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LANGKAH MENANGANI</a:t>
            </a:r>
            <a:endParaRPr b="0" i="0" sz="1800" u="none" cap="none" strike="noStrike"/>
          </a:p>
        </p:txBody>
      </p:sp>
      <p:sp>
        <p:nvSpPr>
          <p:cNvPr id="83" name="Google Shape;83;p1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Melengkapkan diri dengan ajaran Islam yang sebenar.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Menyebarkan ajaran Islam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Bekerjasama dalam penguatkuasaan undang-undang.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Program pemulihan aqidah.</a:t>
            </a:r>
            <a:endParaRPr b="0" i="0" sz="1800" u="none" cap="none" strike="noStrike"/>
          </a:p>
        </p:txBody>
      </p:sp>
      <p:pic>
        <p:nvPicPr>
          <p:cNvPr id="84" name="Google Shape;8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57400" y="5029200"/>
            <a:ext cx="5705475" cy="16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00" y="3810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00600" y="35814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3400" y="35814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00600" y="3810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9000" y="2209800"/>
            <a:ext cx="2133600" cy="186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/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PENGERTIAN</a:t>
            </a:r>
            <a:b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AJARAN SESAT</a:t>
            </a:r>
            <a:endParaRPr b="0" i="0" sz="1800" u="none" cap="none" strike="noStrike"/>
          </a:p>
        </p:txBody>
      </p:sp>
      <p:sp>
        <p:nvSpPr>
          <p:cNvPr id="36" name="Google Shape;36;p5"/>
          <p:cNvSpPr txBox="1"/>
          <p:nvPr>
            <p:ph idx="1" type="body"/>
          </p:nvPr>
        </p:nvSpPr>
        <p:spPr>
          <a:xfrm>
            <a:off x="457200" y="3124200"/>
            <a:ext cx="8229600" cy="21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Ajaran atau amalan didakwa sebagai ajaran Islam sedangkan hakikatnya bercanggah dengan Al-Quran dan sunnah.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CIRI-CIRI AJARAN SESAT</a:t>
            </a:r>
            <a:endParaRPr b="0" i="0" sz="1800" u="none" cap="none" strike="noStrike"/>
          </a:p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99"/>
              </a:buClr>
              <a:buSzPts val="2400"/>
              <a:buFont typeface="Arial"/>
              <a:buChar char="•"/>
            </a:pPr>
            <a:r>
              <a:rPr b="0" i="0" lang="en-US" sz="2400" u="sng" cap="none" strike="noStrike">
                <a:solidFill>
                  <a:srgbClr val="FFFF99"/>
                </a:solidFill>
                <a:latin typeface="Arial"/>
                <a:ea typeface="Arial"/>
                <a:cs typeface="Arial"/>
                <a:sym typeface="Arial"/>
              </a:rPr>
              <a:t>Mencemarkan kesucian Al-Quran dan Hadis</a:t>
            </a:r>
            <a:r>
              <a:rPr b="0" i="0" lang="en-US" sz="2400" u="none" cap="none" strike="noStrike">
                <a:solidFill>
                  <a:srgbClr val="FFFF99"/>
                </a:solidFill>
                <a:latin typeface="Arial"/>
                <a:ea typeface="Arial"/>
                <a:cs typeface="Arial"/>
                <a:sym typeface="Arial"/>
              </a:rPr>
              <a:t> seperti memansuh, mengubah, mempertikaikan atau membuat tafsiran yang menyeleweng terhadap Al-Quran dan Hadis 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rgbClr val="FFFF99"/>
              </a:buClr>
              <a:buSzPts val="2400"/>
              <a:buFont typeface="Arial"/>
              <a:buChar char="•"/>
            </a:pPr>
            <a:r>
              <a:rPr b="0" i="0" lang="en-US" sz="2400" u="sng" cap="none" strike="noStrike">
                <a:solidFill>
                  <a:srgbClr val="FFFF99"/>
                </a:solidFill>
                <a:latin typeface="Arial"/>
                <a:ea typeface="Arial"/>
                <a:cs typeface="Arial"/>
                <a:sym typeface="Arial"/>
              </a:rPr>
              <a:t>Mengubah prinsip-prinsip asas dalam aqidah Islam </a:t>
            </a:r>
            <a:r>
              <a:rPr b="0" i="0" lang="en-US" sz="2400" u="none" cap="none" strike="noStrike">
                <a:solidFill>
                  <a:srgbClr val="FFFF99"/>
                </a:solidFill>
                <a:latin typeface="Arial"/>
                <a:ea typeface="Arial"/>
                <a:cs typeface="Arial"/>
                <a:sym typeface="Arial"/>
              </a:rPr>
              <a:t>seperti mendakwa menyatukan semua agama termasuk Islam ke dalam agama baru atau mendakwa semua agama adalah sama.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rgbClr val="FFFF99"/>
              </a:buClr>
              <a:buSzPts val="2400"/>
              <a:buFont typeface="Arial"/>
              <a:buChar char="•"/>
            </a:pPr>
            <a:r>
              <a:rPr b="0" i="0" lang="en-US" sz="2400" u="sng" cap="none" strike="noStrike">
                <a:solidFill>
                  <a:srgbClr val="FFFF99"/>
                </a:solidFill>
                <a:latin typeface="Arial"/>
                <a:ea typeface="Arial"/>
                <a:cs typeface="Arial"/>
                <a:sym typeface="Arial"/>
              </a:rPr>
              <a:t>Mendewa-dewakan pemimpin </a:t>
            </a:r>
            <a:r>
              <a:rPr b="0" i="0" lang="en-US" sz="2400" u="none" cap="none" strike="noStrike">
                <a:solidFill>
                  <a:srgbClr val="FFFF99"/>
                </a:solidFill>
                <a:latin typeface="Arial"/>
                <a:ea typeface="Arial"/>
                <a:cs typeface="Arial"/>
                <a:sym typeface="Arial"/>
              </a:rPr>
              <a:t>sehingga menganggapnya bersifat maksum, sebagai al hadi, sebagai nabi, sebagai tuhan atau jelmaan tuhan.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rgbClr val="FFFF99"/>
              </a:buClr>
              <a:buSzPts val="2400"/>
              <a:buFont typeface="Arial"/>
              <a:buChar char="•"/>
            </a:pPr>
            <a:r>
              <a:rPr b="0" i="0" lang="en-US" sz="2400" u="sng" cap="none" strike="noStrike">
                <a:solidFill>
                  <a:srgbClr val="FFFF99"/>
                </a:solidFill>
                <a:latin typeface="Arial"/>
                <a:ea typeface="Arial"/>
                <a:cs typeface="Arial"/>
                <a:sym typeface="Arial"/>
              </a:rPr>
              <a:t>Menolak perkara Qat’ie dalam Islam</a:t>
            </a:r>
            <a:r>
              <a:rPr b="0" i="0" lang="en-US" sz="2400" u="none" cap="none" strike="noStrike">
                <a:solidFill>
                  <a:srgbClr val="FFFF99"/>
                </a:solidFill>
                <a:latin typeface="Arial"/>
                <a:ea typeface="Arial"/>
                <a:cs typeface="Arial"/>
                <a:sym typeface="Arial"/>
              </a:rPr>
              <a:t> seperti menghapuskan jihad.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533400"/>
            <a:ext cx="8229600" cy="583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/>
          <p:nvPr>
            <p:ph idx="1" type="body"/>
          </p:nvPr>
        </p:nvSpPr>
        <p:spPr>
          <a:xfrm>
            <a:off x="381000" y="457200"/>
            <a:ext cx="82296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b="1" i="0" lang="en-US" sz="2400" u="sng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Mengubah bentuk-bentuk ibadah</a:t>
            </a: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seperti mengurangkan ibadah puasa selama 19 hari dan solat hanya dengan niat.</a:t>
            </a:r>
            <a:endParaRPr b="0" i="0" sz="1800" u="none" cap="none" strike="noStrike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b="1" i="0" lang="en-US" sz="2400" u="sng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Mengubah konsep pahala dan dosa</a:t>
            </a: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seperti memberi kuasa penebusan dosa kepada seseorang.</a:t>
            </a:r>
            <a:endParaRPr b="0" i="0" sz="1800" u="none" cap="none" strike="noStrike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b="1" i="0" lang="en-US" sz="2400" u="sng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Mendakwa boleh melakukan perkara pelik yang bersangkutan dengan perkara-perkara ghaib</a:t>
            </a: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seperti memanggil roh orang mati termasuk para nabi serta wali Allah dan Malaikat.</a:t>
            </a:r>
            <a:endParaRPr b="0" i="0" sz="1800" u="none" cap="none" strike="noStrike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b="1" i="0" lang="en-US" sz="2400" u="sng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Mendewa-dewakan sesuatu selain Allah</a:t>
            </a:r>
            <a:r>
              <a:rPr b="1" i="0" lang="en-US" sz="24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seperti menyeru nama-nama orang yang telah meninggal dunia dalam doa atau jampinya sebagaimana yang dilakukan oleh dukun atau bomoh yang mengamalkan ilmu hitam.</a:t>
            </a:r>
            <a:endParaRPr b="0" i="0" sz="1800" u="none" cap="none" strike="noStrike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Char char="•"/>
            </a:pPr>
            <a:r>
              <a:rPr b="1" i="0" lang="en-US" sz="2400" u="sng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Menolak hadis mutawatir atau hadis secara umum</a:t>
            </a: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seperti golongan anti hadis.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1231900"/>
            <a:ext cx="5334000" cy="4424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26125" y="1219200"/>
            <a:ext cx="2978150" cy="441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457200" y="685800"/>
            <a:ext cx="8229600" cy="7318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KESAN BURUK</a:t>
            </a:r>
            <a:endParaRPr b="0" i="0" sz="1800" u="none" cap="none" strike="noStrike"/>
          </a:p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457200" y="1828800"/>
            <a:ext cx="44196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Individu</a:t>
            </a:r>
            <a:endParaRPr b="0" i="0" sz="1800" u="none" cap="none" strike="noStrike"/>
          </a:p>
          <a:p>
            <a:pPr indent="-285750" lvl="1" marL="7429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–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Rosak aqidah.</a:t>
            </a:r>
            <a:endParaRPr b="0" i="0" sz="1800" u="none" cap="none" strike="noStrike"/>
          </a:p>
          <a:p>
            <a:pPr indent="-285750" lvl="1" marL="7429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–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Masa terbuang.</a:t>
            </a:r>
            <a:endParaRPr b="0" i="0" sz="1800" u="none" cap="none" strike="noStrike"/>
          </a:p>
          <a:p>
            <a:pPr indent="-285750" lvl="1" marL="7429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–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Minda tertutup</a:t>
            </a:r>
            <a:endParaRPr b="0" i="0" sz="1800" u="none" cap="none" strike="noStrike"/>
          </a:p>
          <a:p>
            <a:pPr indent="-285750" lvl="1" marL="7429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–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Kehidupan tidak</a:t>
            </a:r>
            <a:endParaRPr b="0" i="0" sz="1800" u="none" cap="none" strike="noStrike"/>
          </a:p>
          <a:p>
            <a:pPr indent="-285750" lvl="1" marL="7429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stabil.</a:t>
            </a:r>
            <a:endParaRPr b="0" i="0" sz="1800" u="none" cap="none" strike="noStrike"/>
          </a:p>
        </p:txBody>
      </p:sp>
      <p:pic>
        <p:nvPicPr>
          <p:cNvPr id="65" name="Google Shape;65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2286000"/>
            <a:ext cx="4114800" cy="308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idx="1" type="body"/>
          </p:nvPr>
        </p:nvSpPr>
        <p:spPr>
          <a:xfrm>
            <a:off x="2209800" y="228600"/>
            <a:ext cx="4800600" cy="29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Masyarakat</a:t>
            </a:r>
            <a:endParaRPr b="0" i="0" sz="1800" u="none" cap="none" strike="noStrike"/>
          </a:p>
          <a:p>
            <a:pPr indent="-2857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Keruntuhan institusi kekeluargaan </a:t>
            </a:r>
            <a:endParaRPr b="0" i="0" sz="1800" u="none" cap="none" strike="noStrike"/>
          </a:p>
          <a:p>
            <a:pPr indent="-2857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Perpaduan tergugat</a:t>
            </a:r>
            <a:endParaRPr b="0" i="0" sz="1800" u="none" cap="none" strike="noStrike"/>
          </a:p>
          <a:p>
            <a:pPr indent="-2857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Berlaku keganasan</a:t>
            </a:r>
            <a:endParaRPr b="0" i="0" sz="1800" u="none" cap="none" strike="noStrike"/>
          </a:p>
        </p:txBody>
      </p:sp>
      <p:pic>
        <p:nvPicPr>
          <p:cNvPr id="71" name="Google Shape;71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33600" y="3200400"/>
            <a:ext cx="4953000" cy="3344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idx="1" type="body"/>
          </p:nvPr>
        </p:nvSpPr>
        <p:spPr>
          <a:xfrm>
            <a:off x="381000" y="3733800"/>
            <a:ext cx="8305800" cy="2895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Negara</a:t>
            </a:r>
            <a:endParaRPr b="0" i="0" sz="1800" u="none" cap="none" strike="noStrike"/>
          </a:p>
          <a:p>
            <a:pPr indent="-285750" lvl="1" marL="74295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Mundur : penglibatan dalam ajaran sesat menjadikan seseorang tidak proaktif dan membuang masa. Ia juga boleh menjejaskan prestasi ekonomi negara yang bergantung kepada sumbangan setiap rakyatnya.</a:t>
            </a:r>
            <a:endParaRPr b="0" i="0" sz="1800" u="none" cap="none" strike="noStrike"/>
          </a:p>
          <a:p>
            <a:pPr indent="-285750" lvl="1" marL="742950" marR="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Tidak stabil : ajaran sesat boleh mengancam perpaduan dan keharmonian masyarakat. Kesannya kestabilan politik dan ekonomi negara akan terjejas.</a:t>
            </a:r>
            <a:endParaRPr b="0" i="0" sz="1800" u="none" cap="none" strike="noStrike"/>
          </a:p>
        </p:txBody>
      </p:sp>
      <p:pic>
        <p:nvPicPr>
          <p:cNvPr id="77" name="Google Shape;77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6000" y="304800"/>
            <a:ext cx="4038600" cy="3265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